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8288000" cy="10287000"/>
  <p:notesSz cx="6858000" cy="9144000"/>
  <p:embeddedFontLst>
    <p:embeddedFont>
      <p:font typeface="Calibri" pitchFamily="34" charset="0"/>
      <p:regular r:id="rId43"/>
      <p:bold r:id="rId44"/>
      <p:italic r:id="rId45"/>
      <p:boldItalic r:id="rId46"/>
    </p:embeddedFont>
    <p:embeddedFont>
      <p:font typeface="Canva Sans" charset="0"/>
      <p:regular r:id="rId47"/>
    </p:embeddedFont>
    <p:embeddedFont>
      <p:font typeface="Canva Sans Bold" charset="0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>
        <p:scale>
          <a:sx n="50" d="100"/>
          <a:sy n="50" d="100"/>
        </p:scale>
        <p:origin x="-516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5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25840" y="0"/>
            <a:ext cx="8698539" cy="10287000"/>
          </a:xfrm>
          <a:custGeom>
            <a:avLst/>
            <a:gdLst/>
            <a:ahLst/>
            <a:cxnLst/>
            <a:rect l="l" t="t" r="r" b="b"/>
            <a:pathLst>
              <a:path w="8698539" h="10287000">
                <a:moveTo>
                  <a:pt x="0" y="0"/>
                </a:moveTo>
                <a:lnTo>
                  <a:pt x="8698540" y="0"/>
                </a:lnTo>
                <a:lnTo>
                  <a:pt x="869854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78" r="-2178" b="-10302"/>
            </a:stretch>
          </a:blipFill>
        </p:spPr>
      </p:sp>
      <p:sp>
        <p:nvSpPr>
          <p:cNvPr id="6" name="TextBox 5"/>
          <p:cNvSpPr txBox="1"/>
          <p:nvPr/>
        </p:nvSpPr>
        <p:spPr>
          <a:xfrm>
            <a:off x="7543800" y="43815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57800" y="3924300"/>
            <a:ext cx="2378365" cy="82653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37660" y="1505016"/>
            <a:ext cx="17212680" cy="8032584"/>
          </a:xfrm>
          <a:custGeom>
            <a:avLst/>
            <a:gdLst/>
            <a:ahLst/>
            <a:cxnLst/>
            <a:rect l="l" t="t" r="r" b="b"/>
            <a:pathLst>
              <a:path w="17212680" h="8032584">
                <a:moveTo>
                  <a:pt x="0" y="0"/>
                </a:moveTo>
                <a:lnTo>
                  <a:pt x="17212680" y="0"/>
                </a:lnTo>
                <a:lnTo>
                  <a:pt x="17212680" y="8032585"/>
                </a:lnTo>
                <a:lnTo>
                  <a:pt x="0" y="80325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009250" y="9706610"/>
            <a:ext cx="662627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Empty Log Analytics Workspace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0562" y="1581038"/>
            <a:ext cx="17306875" cy="8076542"/>
          </a:xfrm>
          <a:custGeom>
            <a:avLst/>
            <a:gdLst/>
            <a:ahLst/>
            <a:cxnLst/>
            <a:rect l="l" t="t" r="r" b="b"/>
            <a:pathLst>
              <a:path w="17306875" h="8076542">
                <a:moveTo>
                  <a:pt x="0" y="0"/>
                </a:moveTo>
                <a:lnTo>
                  <a:pt x="17306876" y="0"/>
                </a:lnTo>
                <a:lnTo>
                  <a:pt x="17306876" y="8076542"/>
                </a:lnTo>
                <a:lnTo>
                  <a:pt x="0" y="807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34840" y="9706610"/>
            <a:ext cx="738500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Creating a Log Analytics Workspace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87240" y="15240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81442" y="1676976"/>
            <a:ext cx="16577858" cy="8034290"/>
          </a:xfrm>
          <a:custGeom>
            <a:avLst/>
            <a:gdLst/>
            <a:ahLst/>
            <a:cxnLst/>
            <a:rect l="l" t="t" r="r" b="b"/>
            <a:pathLst>
              <a:path w="16577858" h="8034290">
                <a:moveTo>
                  <a:pt x="0" y="0"/>
                </a:moveTo>
                <a:lnTo>
                  <a:pt x="16577858" y="0"/>
                </a:lnTo>
                <a:lnTo>
                  <a:pt x="16577858" y="8034290"/>
                </a:lnTo>
                <a:lnTo>
                  <a:pt x="0" y="8034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4" t="-12083" r="-2022" b="-687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19354" y="9644591"/>
            <a:ext cx="988620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Log Analytics Workspace deployment complete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92642" y="1770613"/>
            <a:ext cx="16732030" cy="7837584"/>
          </a:xfrm>
          <a:custGeom>
            <a:avLst/>
            <a:gdLst/>
            <a:ahLst/>
            <a:cxnLst/>
            <a:rect l="l" t="t" r="r" b="b"/>
            <a:pathLst>
              <a:path w="16732030" h="7837584">
                <a:moveTo>
                  <a:pt x="0" y="0"/>
                </a:moveTo>
                <a:lnTo>
                  <a:pt x="16732031" y="0"/>
                </a:lnTo>
                <a:lnTo>
                  <a:pt x="16732031" y="7837585"/>
                </a:lnTo>
                <a:lnTo>
                  <a:pt x="0" y="78375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87" r="-38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49092" y="9706610"/>
            <a:ext cx="113898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Enabling Microsoft Sentinel on  the created Workspace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87240" y="15240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86366" y="1675890"/>
            <a:ext cx="16915268" cy="7909454"/>
          </a:xfrm>
          <a:custGeom>
            <a:avLst/>
            <a:gdLst/>
            <a:ahLst/>
            <a:cxnLst/>
            <a:rect l="l" t="t" r="r" b="b"/>
            <a:pathLst>
              <a:path w="16915268" h="7909454">
                <a:moveTo>
                  <a:pt x="0" y="0"/>
                </a:moveTo>
                <a:lnTo>
                  <a:pt x="16915268" y="0"/>
                </a:lnTo>
                <a:lnTo>
                  <a:pt x="16915268" y="7909454"/>
                </a:lnTo>
                <a:lnTo>
                  <a:pt x="0" y="79094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213277" y="9706610"/>
            <a:ext cx="586144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Sentinel Successfully added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52730" y="1516282"/>
            <a:ext cx="17182540" cy="7954143"/>
          </a:xfrm>
          <a:custGeom>
            <a:avLst/>
            <a:gdLst/>
            <a:ahLst/>
            <a:cxnLst/>
            <a:rect l="l" t="t" r="r" b="b"/>
            <a:pathLst>
              <a:path w="17182540" h="7954143">
                <a:moveTo>
                  <a:pt x="0" y="0"/>
                </a:moveTo>
                <a:lnTo>
                  <a:pt x="17182540" y="0"/>
                </a:lnTo>
                <a:lnTo>
                  <a:pt x="17182540" y="7954143"/>
                </a:lnTo>
                <a:lnTo>
                  <a:pt x="0" y="7954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977" r="-24" b="-650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868936" y="9706610"/>
            <a:ext cx="1055012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Configuring the Microsoft Entra ID Data Connector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64895" y="1575759"/>
            <a:ext cx="17181160" cy="7974502"/>
          </a:xfrm>
          <a:custGeom>
            <a:avLst/>
            <a:gdLst/>
            <a:ahLst/>
            <a:cxnLst/>
            <a:rect l="l" t="t" r="r" b="b"/>
            <a:pathLst>
              <a:path w="17181160" h="7974502">
                <a:moveTo>
                  <a:pt x="0" y="0"/>
                </a:moveTo>
                <a:lnTo>
                  <a:pt x="17181160" y="0"/>
                </a:lnTo>
                <a:lnTo>
                  <a:pt x="17181160" y="7974502"/>
                </a:lnTo>
                <a:lnTo>
                  <a:pt x="0" y="79745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911" b="-722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268864" y="9706610"/>
            <a:ext cx="575027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Creating a log analytics rule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8844" y="1575759"/>
            <a:ext cx="17250312" cy="8007576"/>
          </a:xfrm>
          <a:custGeom>
            <a:avLst/>
            <a:gdLst/>
            <a:ahLst/>
            <a:cxnLst/>
            <a:rect l="l" t="t" r="r" b="b"/>
            <a:pathLst>
              <a:path w="17250312" h="8007576">
                <a:moveTo>
                  <a:pt x="0" y="0"/>
                </a:moveTo>
                <a:lnTo>
                  <a:pt x="17250312" y="0"/>
                </a:lnTo>
                <a:lnTo>
                  <a:pt x="17250312" y="8007576"/>
                </a:lnTo>
                <a:lnTo>
                  <a:pt x="0" y="8007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" t="-15014" b="-626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76507" y="9706610"/>
            <a:ext cx="83296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Creation of Log Analytics  rule complete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22508" y="1556901"/>
            <a:ext cx="17642984" cy="7968980"/>
          </a:xfrm>
          <a:custGeom>
            <a:avLst/>
            <a:gdLst/>
            <a:ahLst/>
            <a:cxnLst/>
            <a:rect l="l" t="t" r="r" b="b"/>
            <a:pathLst>
              <a:path w="17642984" h="7968980">
                <a:moveTo>
                  <a:pt x="0" y="0"/>
                </a:moveTo>
                <a:lnTo>
                  <a:pt x="17642984" y="0"/>
                </a:lnTo>
                <a:lnTo>
                  <a:pt x="17642984" y="7968981"/>
                </a:lnTo>
                <a:lnTo>
                  <a:pt x="0" y="79689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4" t="-14028" b="-1073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620741" y="9706610"/>
            <a:ext cx="904651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Two Log Analytics rule created successfully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730927" y="176002"/>
            <a:ext cx="6139466" cy="1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9"/>
              </a:lnSpc>
            </a:pPr>
            <a:r>
              <a:rPr lang="en-US" sz="340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Incident Response with Microsoft Sentinel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504883"/>
            <a:ext cx="1828800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 Playbooks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Automated response workflows using Azure Logic Apps.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4166890"/>
            <a:ext cx="1828800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 Investigation Tools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Built-in investigation tools to analyze incidents.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828897"/>
            <a:ext cx="182880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 Case Management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Incident tracking and management.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0" y="7542762"/>
            <a:ext cx="182880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4. Collaboration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Integration with Microsoft Teams and other tools for collaborative response.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58882" y="239852"/>
            <a:ext cx="2131756" cy="78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4"/>
              </a:lnSpc>
            </a:pPr>
            <a:r>
              <a:rPr lang="en-US" sz="461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Outline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495502" y="2419667"/>
            <a:ext cx="9296995" cy="6581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 Introduction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 Key Features and Benefits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 Architecture and Components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4. Setting Up Microsoft Sentinel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5. Real-Time Threat Monitoring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6. Incident Response with Microsoft Sentinel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7. Best Practices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8. Challenges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9. Mitigation Strategies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10. Conclusion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14037" y="1546027"/>
            <a:ext cx="17620602" cy="8044924"/>
          </a:xfrm>
          <a:custGeom>
            <a:avLst/>
            <a:gdLst/>
            <a:ahLst/>
            <a:cxnLst/>
            <a:rect l="l" t="t" r="r" b="b"/>
            <a:pathLst>
              <a:path w="17620602" h="8044924">
                <a:moveTo>
                  <a:pt x="0" y="0"/>
                </a:moveTo>
                <a:lnTo>
                  <a:pt x="17620601" y="0"/>
                </a:lnTo>
                <a:lnTo>
                  <a:pt x="17620601" y="8044924"/>
                </a:lnTo>
                <a:lnTo>
                  <a:pt x="0" y="8044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384" b="-775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92706" y="9706610"/>
            <a:ext cx="705936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Automation rule yet to be created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350" y="1397371"/>
            <a:ext cx="17259300" cy="8130801"/>
          </a:xfrm>
          <a:custGeom>
            <a:avLst/>
            <a:gdLst/>
            <a:ahLst/>
            <a:cxnLst/>
            <a:rect l="l" t="t" r="r" b="b"/>
            <a:pathLst>
              <a:path w="17259300" h="8130801">
                <a:moveTo>
                  <a:pt x="0" y="0"/>
                </a:moveTo>
                <a:lnTo>
                  <a:pt x="17259300" y="0"/>
                </a:lnTo>
                <a:lnTo>
                  <a:pt x="17259300" y="8130801"/>
                </a:lnTo>
                <a:lnTo>
                  <a:pt x="0" y="81308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048" b="-5295"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0328" y="1560879"/>
            <a:ext cx="17114202" cy="8013329"/>
          </a:xfrm>
          <a:custGeom>
            <a:avLst/>
            <a:gdLst/>
            <a:ahLst/>
            <a:cxnLst/>
            <a:rect l="l" t="t" r="r" b="b"/>
            <a:pathLst>
              <a:path w="17114202" h="8013329">
                <a:moveTo>
                  <a:pt x="0" y="0"/>
                </a:moveTo>
                <a:lnTo>
                  <a:pt x="17114201" y="0"/>
                </a:lnTo>
                <a:lnTo>
                  <a:pt x="17114201" y="8013329"/>
                </a:lnTo>
                <a:lnTo>
                  <a:pt x="0" y="80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273" b="-580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8704" y="9706610"/>
            <a:ext cx="644187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Creation of an Automation rule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350" y="1546013"/>
            <a:ext cx="17259300" cy="8160668"/>
          </a:xfrm>
          <a:custGeom>
            <a:avLst/>
            <a:gdLst/>
            <a:ahLst/>
            <a:cxnLst/>
            <a:rect l="l" t="t" r="r" b="b"/>
            <a:pathLst>
              <a:path w="17259300" h="8160668">
                <a:moveTo>
                  <a:pt x="0" y="0"/>
                </a:moveTo>
                <a:lnTo>
                  <a:pt x="17259300" y="0"/>
                </a:lnTo>
                <a:lnTo>
                  <a:pt x="17259300" y="8160668"/>
                </a:lnTo>
                <a:lnTo>
                  <a:pt x="0" y="81606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445" b="-546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168777" y="9706610"/>
            <a:ext cx="517743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Automation rule enabled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02246" y="1486565"/>
            <a:ext cx="17283508" cy="8085172"/>
          </a:xfrm>
          <a:custGeom>
            <a:avLst/>
            <a:gdLst/>
            <a:ahLst/>
            <a:cxnLst/>
            <a:rect l="l" t="t" r="r" b="b"/>
            <a:pathLst>
              <a:path w="17283508" h="8085172">
                <a:moveTo>
                  <a:pt x="0" y="0"/>
                </a:moveTo>
                <a:lnTo>
                  <a:pt x="17283508" y="0"/>
                </a:lnTo>
                <a:lnTo>
                  <a:pt x="17283508" y="8085172"/>
                </a:lnTo>
                <a:lnTo>
                  <a:pt x="0" y="8085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465" b="-672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05646" y="9706610"/>
            <a:ext cx="1127670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Creation of Logic app to automate Incidence response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411053" y="1546027"/>
            <a:ext cx="12249184" cy="7913013"/>
          </a:xfrm>
          <a:custGeom>
            <a:avLst/>
            <a:gdLst/>
            <a:ahLst/>
            <a:cxnLst/>
            <a:rect l="l" t="t" r="r" b="b"/>
            <a:pathLst>
              <a:path w="12249184" h="7913013">
                <a:moveTo>
                  <a:pt x="0" y="0"/>
                </a:moveTo>
                <a:lnTo>
                  <a:pt x="12249185" y="0"/>
                </a:lnTo>
                <a:lnTo>
                  <a:pt x="12249185" y="7913014"/>
                </a:lnTo>
                <a:lnTo>
                  <a:pt x="0" y="79130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31" r="-39348" b="-8145"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91018" y="1486565"/>
            <a:ext cx="17505963" cy="8197522"/>
          </a:xfrm>
          <a:custGeom>
            <a:avLst/>
            <a:gdLst/>
            <a:ahLst/>
            <a:cxnLst/>
            <a:rect l="l" t="t" r="r" b="b"/>
            <a:pathLst>
              <a:path w="17505963" h="8197522">
                <a:moveTo>
                  <a:pt x="0" y="0"/>
                </a:moveTo>
                <a:lnTo>
                  <a:pt x="17505964" y="0"/>
                </a:lnTo>
                <a:lnTo>
                  <a:pt x="17505964" y="8197522"/>
                </a:lnTo>
                <a:lnTo>
                  <a:pt x="0" y="81975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000" b="-606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51588" y="9706610"/>
            <a:ext cx="900157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Creating workflows with Logic app designer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29775" y="1456834"/>
            <a:ext cx="17228451" cy="8067571"/>
          </a:xfrm>
          <a:custGeom>
            <a:avLst/>
            <a:gdLst/>
            <a:ahLst/>
            <a:cxnLst/>
            <a:rect l="l" t="t" r="r" b="b"/>
            <a:pathLst>
              <a:path w="17228451" h="8067571">
                <a:moveTo>
                  <a:pt x="0" y="0"/>
                </a:moveTo>
                <a:lnTo>
                  <a:pt x="17228450" y="0"/>
                </a:lnTo>
                <a:lnTo>
                  <a:pt x="17228450" y="8067571"/>
                </a:lnTo>
                <a:lnTo>
                  <a:pt x="0" y="80675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000" b="-606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913777" y="9706610"/>
            <a:ext cx="681722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Configuring Logic app Workflows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14273" y="1575759"/>
            <a:ext cx="17109197" cy="8049422"/>
          </a:xfrm>
          <a:custGeom>
            <a:avLst/>
            <a:gdLst/>
            <a:ahLst/>
            <a:cxnLst/>
            <a:rect l="l" t="t" r="r" b="b"/>
            <a:pathLst>
              <a:path w="17109197" h="8049422">
                <a:moveTo>
                  <a:pt x="0" y="0"/>
                </a:moveTo>
                <a:lnTo>
                  <a:pt x="17109197" y="0"/>
                </a:lnTo>
                <a:lnTo>
                  <a:pt x="17109197" y="8049421"/>
                </a:lnTo>
                <a:lnTo>
                  <a:pt x="0" y="80494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0" t="-12500" b="-756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9106535"/>
            <a:ext cx="1828800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Logic app automatically sending an email when an incident is detected based on configured rules.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20449" y="1481455"/>
            <a:ext cx="17247102" cy="8080634"/>
          </a:xfrm>
          <a:custGeom>
            <a:avLst/>
            <a:gdLst/>
            <a:ahLst/>
            <a:cxnLst/>
            <a:rect l="l" t="t" r="r" b="b"/>
            <a:pathLst>
              <a:path w="17247102" h="8080634">
                <a:moveTo>
                  <a:pt x="0" y="0"/>
                </a:moveTo>
                <a:lnTo>
                  <a:pt x="17247102" y="0"/>
                </a:lnTo>
                <a:lnTo>
                  <a:pt x="17247102" y="8080633"/>
                </a:lnTo>
                <a:lnTo>
                  <a:pt x="0" y="8080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95751" y="9706610"/>
            <a:ext cx="769649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Microsoft Sentinel showing Incidents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00375" y="141605"/>
            <a:ext cx="410348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02212" y="1814372"/>
            <a:ext cx="7847409" cy="613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24"/>
              </a:lnSpc>
            </a:pPr>
            <a:r>
              <a:rPr lang="en-US" sz="358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Microsoft Sentinel?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87689" y="2626453"/>
            <a:ext cx="12912622" cy="1818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3"/>
              </a:lnSpc>
            </a:pPr>
            <a:r>
              <a:rPr lang="en-US" sz="25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Microsoft Sentinel is a cloud-native security information and event management (SIEM) and security orchestration, automation, and response (SOAR) solution that helps organizations to collect, detect, investigate, and respond to security incidents and threats.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87689" y="4657884"/>
            <a:ext cx="14070499" cy="914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en-US" sz="261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Microsoft Sentinel provides attack detection, threat visibility, proactive hunting, and threat response to help stop threats before they cause harm.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46270" y="5771991"/>
            <a:ext cx="6583763" cy="58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1"/>
              </a:lnSpc>
            </a:pPr>
            <a:r>
              <a:rPr lang="en-US" sz="342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a Threat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77797" y="6570442"/>
            <a:ext cx="12912622" cy="909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threat is any circumstance or event that can negatively impact assets e.g social engineering attack, brute force attack.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86232" y="7915639"/>
            <a:ext cx="12904187" cy="909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2"/>
              </a:lnSpc>
            </a:pPr>
            <a:r>
              <a:rPr lang="en-US" sz="260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 asset is any  item perceived as having value to an organization e.g Copyright data, Customer PII, Physical space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20181" y="1514688"/>
            <a:ext cx="18067819" cy="7973355"/>
          </a:xfrm>
          <a:custGeom>
            <a:avLst/>
            <a:gdLst/>
            <a:ahLst/>
            <a:cxnLst/>
            <a:rect l="l" t="t" r="r" b="b"/>
            <a:pathLst>
              <a:path w="18067819" h="7973355">
                <a:moveTo>
                  <a:pt x="0" y="0"/>
                </a:moveTo>
                <a:lnTo>
                  <a:pt x="18067819" y="0"/>
                </a:lnTo>
                <a:lnTo>
                  <a:pt x="18067819" y="7973355"/>
                </a:lnTo>
                <a:lnTo>
                  <a:pt x="0" y="79733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75" b="-5692"/>
            </a:stretch>
          </a:blipFill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350" y="1526052"/>
            <a:ext cx="17259300" cy="8135441"/>
          </a:xfrm>
          <a:custGeom>
            <a:avLst/>
            <a:gdLst/>
            <a:ahLst/>
            <a:cxnLst/>
            <a:rect l="l" t="t" r="r" b="b"/>
            <a:pathLst>
              <a:path w="17259300" h="8135441">
                <a:moveTo>
                  <a:pt x="0" y="0"/>
                </a:moveTo>
                <a:lnTo>
                  <a:pt x="17259300" y="0"/>
                </a:lnTo>
                <a:lnTo>
                  <a:pt x="17259300" y="8135441"/>
                </a:lnTo>
                <a:lnTo>
                  <a:pt x="0" y="8135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350" y="1535124"/>
            <a:ext cx="17259300" cy="8111618"/>
          </a:xfrm>
          <a:custGeom>
            <a:avLst/>
            <a:gdLst/>
            <a:ahLst/>
            <a:cxnLst/>
            <a:rect l="l" t="t" r="r" b="b"/>
            <a:pathLst>
              <a:path w="17259300" h="8111618">
                <a:moveTo>
                  <a:pt x="0" y="0"/>
                </a:moveTo>
                <a:lnTo>
                  <a:pt x="17259300" y="0"/>
                </a:lnTo>
                <a:lnTo>
                  <a:pt x="17259300" y="8111618"/>
                </a:lnTo>
                <a:lnTo>
                  <a:pt x="0" y="81116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2202" y="1458030"/>
            <a:ext cx="17683595" cy="8194521"/>
          </a:xfrm>
          <a:custGeom>
            <a:avLst/>
            <a:gdLst/>
            <a:ahLst/>
            <a:cxnLst/>
            <a:rect l="l" t="t" r="r" b="b"/>
            <a:pathLst>
              <a:path w="17683595" h="8194521">
                <a:moveTo>
                  <a:pt x="0" y="0"/>
                </a:moveTo>
                <a:lnTo>
                  <a:pt x="17683596" y="0"/>
                </a:lnTo>
                <a:lnTo>
                  <a:pt x="17683596" y="8194522"/>
                </a:lnTo>
                <a:lnTo>
                  <a:pt x="0" y="81945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350" y="1486565"/>
            <a:ext cx="17259300" cy="8023174"/>
          </a:xfrm>
          <a:custGeom>
            <a:avLst/>
            <a:gdLst/>
            <a:ahLst/>
            <a:cxnLst/>
            <a:rect l="l" t="t" r="r" b="b"/>
            <a:pathLst>
              <a:path w="17259300" h="8023174">
                <a:moveTo>
                  <a:pt x="0" y="0"/>
                </a:moveTo>
                <a:lnTo>
                  <a:pt x="17259300" y="0"/>
                </a:lnTo>
                <a:lnTo>
                  <a:pt x="17259300" y="8023174"/>
                </a:lnTo>
                <a:lnTo>
                  <a:pt x="0" y="80231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11251" y="222597"/>
            <a:ext cx="4136832" cy="806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35"/>
              </a:lnSpc>
            </a:pPr>
            <a:r>
              <a:rPr lang="en-US" sz="46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Best Practices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7229" y="1868869"/>
            <a:ext cx="17693541" cy="7389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Automate Where Possible: Use playbooks to automate repetitive tasks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Regular Updates: Keep analytic rules and playbooks updated.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Training: Continuous training for security teams.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Integration: Seamless integration with existing security tools and workflows.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Optimization: Regularly review and optimize performance and cost.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Compliance: Ensure compliance with industry standards and regulations.</a:t>
            </a:r>
          </a:p>
          <a:p>
            <a:pPr marL="824066" lvl="1" indent="-412033" algn="ctr">
              <a:lnSpc>
                <a:spcPts val="5343"/>
              </a:lnSpc>
              <a:buFont typeface="Arial"/>
              <a:buChar char="•"/>
            </a:pPr>
            <a:r>
              <a:rPr lang="en-US" sz="38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Leverage Community Resources: Utilize community-provided workbooks, queries, and playbooks.</a:t>
            </a:r>
          </a:p>
          <a:p>
            <a:pPr algn="ctr">
              <a:lnSpc>
                <a:spcPts val="5343"/>
              </a:lnSpc>
            </a:pPr>
            <a:endParaRPr lang="en-US" sz="3816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90293" y="205363"/>
            <a:ext cx="3307413" cy="8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9302" y="1490062"/>
            <a:ext cx="15321879" cy="7282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Learning Curve: Microsoft Sentinel and its associated technologies (e.g., Azure Logic Apps, Log Analytics, Azure Monitor) have a steep learning curve.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Configuration Complexity: Setting up and configuring analytics rules, playbooks, and workbooks requires a good understanding of security principles and the specifics of Microsoft Sentinel.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Integration Issues: Integrating various data sources and ensuring seamless data flow into Sentinel was initially complex, as the team was unfamiliar with some of  the different systems involved.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90293" y="205363"/>
            <a:ext cx="3307413" cy="8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59033" y="1817106"/>
            <a:ext cx="15321879" cy="661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Skill Gaps: Team members have varying levels of experience and expertise in cybersecurity and Microsoft Azure.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Task Distribution.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Time Management.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Coordination and Communication.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Resource Constraints.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Testing and Validation.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Documentation: Properly documenting the setup, configuration, and use cases for both learning and future reference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04612" y="205363"/>
            <a:ext cx="6278776" cy="8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Mitigation Strategies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59033" y="1817106"/>
            <a:ext cx="15321879" cy="595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Divide and Conquer: Assign roles based on individual strengths and divide tasks to ensure balanced workload distribution.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Regular Meetings: Hold regular team meetings to discuss progress, address issues, and adjust plans as needed.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Set Clear Goals: Define clear, achievable goals and milestones to keep the project on track.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Leverage Resources: Use available resources such as Microsoft documentation, tutorials, and community forums for guidance and support.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04612" y="205363"/>
            <a:ext cx="6278776" cy="8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Mitigation Strategies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59033" y="1817106"/>
            <a:ext cx="15321879" cy="4623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Practice Scenarios: Creation and extensive practice of different threat scenarios to improve familiarity and response efficiency.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Effective Communication Tools: Use of collaboration tools like Microsoft Teams, Whasapp to keep everyone on the same page.</a:t>
            </a:r>
          </a:p>
          <a:p>
            <a:pPr algn="ctr">
              <a:lnSpc>
                <a:spcPts val="5272"/>
              </a:lnSpc>
            </a:pPr>
            <a:endParaRPr lang="en-US" sz="3765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141262" y="308319"/>
            <a:ext cx="7811233" cy="720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7"/>
              </a:lnSpc>
            </a:pPr>
            <a:r>
              <a:rPr lang="en-US" sz="424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features and Benefits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141262" y="2305273"/>
            <a:ext cx="3862229" cy="4313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-Data collection</a:t>
            </a:r>
          </a:p>
          <a:p>
            <a:pPr algn="ctr">
              <a:lnSpc>
                <a:spcPts val="4913"/>
              </a:lnSpc>
            </a:pPr>
            <a:endParaRPr lang="en-US" sz="350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-Detection</a:t>
            </a:r>
          </a:p>
          <a:p>
            <a:pPr algn="ctr">
              <a:lnSpc>
                <a:spcPts val="4913"/>
              </a:lnSpc>
            </a:pPr>
            <a:endParaRPr lang="en-US" sz="350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-Investigation</a:t>
            </a:r>
          </a:p>
          <a:p>
            <a:pPr algn="ctr">
              <a:lnSpc>
                <a:spcPts val="4913"/>
              </a:lnSpc>
            </a:pPr>
            <a:endParaRPr lang="en-US" sz="350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-Response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55912" y="205363"/>
            <a:ext cx="3376176" cy="8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173882"/>
            <a:ext cx="15321879" cy="661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Microsoft Sentinel: A cloud-native SIEM and SOAR solution for security.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Benefits: AI-driven threat detection, scalability, and cost-effectiveness.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Implementation: Steps include preparation, deployment, data collection, rule configuration, and continuous monitoring.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Monitoring &amp; Response: Real-time threat monitoring and automated incident response.</a:t>
            </a:r>
          </a:p>
          <a:p>
            <a:pPr marL="813061" lvl="1" indent="-406530" algn="ctr">
              <a:lnSpc>
                <a:spcPts val="5272"/>
              </a:lnSpc>
              <a:buFont typeface="Arial"/>
              <a:buChar char="•"/>
            </a:pPr>
            <a:r>
              <a:rPr lang="en-US" sz="37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Stay Proactive: Continuously improve threat monitoring and response.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41543" y="0"/>
            <a:ext cx="11004915" cy="12695866"/>
          </a:xfrm>
          <a:custGeom>
            <a:avLst/>
            <a:gdLst/>
            <a:ahLst/>
            <a:cxnLst/>
            <a:rect l="l" t="t" r="r" b="b"/>
            <a:pathLst>
              <a:path w="11004915" h="12695866">
                <a:moveTo>
                  <a:pt x="0" y="0"/>
                </a:moveTo>
                <a:lnTo>
                  <a:pt x="11004914" y="0"/>
                </a:lnTo>
                <a:lnTo>
                  <a:pt x="11004914" y="12695866"/>
                </a:lnTo>
                <a:lnTo>
                  <a:pt x="0" y="12695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26" r="-2226" b="-13176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06473" y="152935"/>
            <a:ext cx="4875917" cy="87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6"/>
              </a:lnSpc>
            </a:pPr>
            <a:r>
              <a:rPr lang="en-US" sz="514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collection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44574" y="2358189"/>
            <a:ext cx="15369336" cy="5513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87"/>
              </a:lnSpc>
            </a:pPr>
            <a:r>
              <a:rPr lang="en-US" sz="34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1.Out of the box collectors eg Microsoft Entra ID, Azure activity, Azure storage, (Others e.g syslog, CEF, REST-API).</a:t>
            </a:r>
          </a:p>
          <a:p>
            <a:pPr algn="ctr">
              <a:lnSpc>
                <a:spcPts val="4887"/>
              </a:lnSpc>
            </a:pPr>
            <a:endParaRPr lang="en-US" sz="349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887"/>
              </a:lnSpc>
            </a:pPr>
            <a:r>
              <a:rPr lang="en-US" sz="34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 Custom connectors - When unable to connect data source to Sentinel using an existing solution, create your own data source connector.</a:t>
            </a:r>
          </a:p>
          <a:p>
            <a:pPr algn="ctr">
              <a:lnSpc>
                <a:spcPts val="4887"/>
              </a:lnSpc>
            </a:pPr>
            <a:endParaRPr lang="en-US" sz="349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887"/>
              </a:lnSpc>
            </a:pPr>
            <a:r>
              <a:rPr lang="en-US" sz="34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 Data normalization - Sentinel uses both query time and ingestion time normalization to translate various sources into a uniform, normalized view.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244250" y="257854"/>
            <a:ext cx="5577551" cy="770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1"/>
              </a:lnSpc>
            </a:pPr>
            <a:r>
              <a:rPr lang="en-US" sz="443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Detection of threats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41318" y="2048344"/>
            <a:ext cx="4405365" cy="5569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5315" lvl="1" indent="-427658" algn="ctr">
              <a:lnSpc>
                <a:spcPts val="5546"/>
              </a:lnSpc>
              <a:buAutoNum type="arabicPeriod"/>
            </a:pPr>
            <a:r>
              <a:rPr lang="en-US" sz="39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Analytics</a:t>
            </a:r>
          </a:p>
          <a:p>
            <a:pPr marL="855315" lvl="1" indent="-427658" algn="ctr">
              <a:lnSpc>
                <a:spcPts val="5546"/>
              </a:lnSpc>
              <a:buAutoNum type="arabicPeriod"/>
            </a:pPr>
            <a:r>
              <a:rPr lang="en-US" sz="39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MITRE ATT&amp;CK coverage</a:t>
            </a:r>
          </a:p>
          <a:p>
            <a:pPr marL="855315" lvl="1" indent="-427658" algn="ctr">
              <a:lnSpc>
                <a:spcPts val="5546"/>
              </a:lnSpc>
              <a:buAutoNum type="arabicPeriod"/>
            </a:pPr>
            <a:r>
              <a:rPr lang="en-US" sz="39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Threat Intelligence</a:t>
            </a:r>
          </a:p>
          <a:p>
            <a:pPr marL="855315" lvl="1" indent="-427658" algn="ctr">
              <a:lnSpc>
                <a:spcPts val="5546"/>
              </a:lnSpc>
              <a:buAutoNum type="arabicPeriod"/>
            </a:pPr>
            <a:r>
              <a:rPr lang="en-US" sz="39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Wachlists</a:t>
            </a:r>
          </a:p>
          <a:p>
            <a:pPr marL="855315" lvl="1" indent="-427658" algn="ctr">
              <a:lnSpc>
                <a:spcPts val="5546"/>
              </a:lnSpc>
              <a:buAutoNum type="arabicPeriod"/>
            </a:pPr>
            <a:r>
              <a:rPr lang="en-US" sz="396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Workbooks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058416" y="267493"/>
            <a:ext cx="5356535" cy="761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22"/>
              </a:lnSpc>
            </a:pPr>
            <a:r>
              <a:rPr lang="en-US" sz="437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Investigate  Threats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404556" y="2632937"/>
            <a:ext cx="4011270" cy="2332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62279" lvl="1" indent="-481139" algn="ctr">
              <a:lnSpc>
                <a:spcPts val="6239"/>
              </a:lnSpc>
              <a:buAutoNum type="arabicPeriod"/>
            </a:pPr>
            <a:r>
              <a:rPr lang="en-US" sz="445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Incidents</a:t>
            </a:r>
          </a:p>
          <a:p>
            <a:pPr marL="962279" lvl="1" indent="-481139" algn="ctr">
              <a:lnSpc>
                <a:spcPts val="6239"/>
              </a:lnSpc>
              <a:buAutoNum type="arabicPeriod"/>
            </a:pPr>
            <a:r>
              <a:rPr lang="en-US" sz="445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Hunts</a:t>
            </a:r>
          </a:p>
          <a:p>
            <a:pPr marL="962279" lvl="1" indent="-481139" algn="ctr">
              <a:lnSpc>
                <a:spcPts val="6239"/>
              </a:lnSpc>
              <a:buAutoNum type="arabicPeriod"/>
            </a:pPr>
            <a:r>
              <a:rPr lang="en-US" sz="445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Notebooks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621370" y="333202"/>
            <a:ext cx="7045260" cy="695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6"/>
              </a:lnSpc>
            </a:pPr>
            <a:r>
              <a:rPr lang="en-US" sz="400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RESPONSE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504883"/>
            <a:ext cx="1828800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 Playbooks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Automated response workflows using Azure Logic Apps.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4166890"/>
            <a:ext cx="1828800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 Investigation Tools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Built-in investigation tools to analyze incidents.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828897"/>
            <a:ext cx="182880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 Case Management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Incident tracking and management.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0" y="7542762"/>
            <a:ext cx="182880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4. Collaboration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Integration with Microsoft Teams and other tools for collaborative response.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6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840" y="0"/>
            <a:ext cx="8218319" cy="10287000"/>
          </a:xfrm>
          <a:custGeom>
            <a:avLst/>
            <a:gdLst/>
            <a:ahLst/>
            <a:cxnLst/>
            <a:rect l="l" t="t" r="r" b="b"/>
            <a:pathLst>
              <a:path w="8218319" h="10287000">
                <a:moveTo>
                  <a:pt x="0" y="0"/>
                </a:moveTo>
                <a:lnTo>
                  <a:pt x="8218320" y="0"/>
                </a:lnTo>
                <a:lnTo>
                  <a:pt x="8218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4" r="-3181" b="-47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947596" y="156794"/>
            <a:ext cx="4885248" cy="122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3"/>
              </a:lnSpc>
            </a:pPr>
            <a:r>
              <a:rPr lang="en-US" sz="356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Setting Up Microsoft Sentinel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970761"/>
            <a:ext cx="18288000" cy="1482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28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 Create a Log Analytics Workspace</a:t>
            </a:r>
          </a:p>
          <a:p>
            <a:pPr algn="ctr">
              <a:lnSpc>
                <a:spcPts val="3984"/>
              </a:lnSpc>
            </a:pPr>
            <a:r>
              <a:rPr lang="en-US" sz="284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Navigate to the Azure portal and create a new Log Analytics workspace.</a:t>
            </a:r>
          </a:p>
          <a:p>
            <a:pPr algn="ctr">
              <a:lnSpc>
                <a:spcPts val="3984"/>
              </a:lnSpc>
            </a:pPr>
            <a:endParaRPr lang="en-US" sz="2845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0" y="3693431"/>
            <a:ext cx="18288000" cy="1440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8"/>
              </a:lnSpc>
            </a:pPr>
            <a:r>
              <a:rPr lang="en-US" sz="27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 Enable Microsoft Sentinel</a:t>
            </a:r>
          </a:p>
          <a:p>
            <a:pPr algn="ctr">
              <a:lnSpc>
                <a:spcPts val="3868"/>
              </a:lnSpc>
            </a:pPr>
            <a:r>
              <a:rPr lang="en-US" sz="276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Add Microsoft Sentinel to the newly created workspace.</a:t>
            </a:r>
          </a:p>
          <a:p>
            <a:pPr algn="ctr">
              <a:lnSpc>
                <a:spcPts val="3868"/>
              </a:lnSpc>
            </a:pPr>
            <a:endParaRPr lang="en-US" sz="2763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0" y="5374465"/>
            <a:ext cx="18288000" cy="1429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7"/>
              </a:lnSpc>
            </a:pPr>
            <a:r>
              <a:rPr lang="en-US" sz="274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 Connect Data Sources</a:t>
            </a:r>
          </a:p>
          <a:p>
            <a:pPr algn="ctr">
              <a:lnSpc>
                <a:spcPts val="3837"/>
              </a:lnSpc>
            </a:pPr>
            <a:r>
              <a:rPr lang="en-US" sz="274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Integrate data from various sources (Azure, on-premises, other cloud providers).</a:t>
            </a:r>
          </a:p>
          <a:p>
            <a:pPr algn="ctr">
              <a:lnSpc>
                <a:spcPts val="3837"/>
              </a:lnSpc>
            </a:pPr>
            <a:endParaRPr lang="en-US" sz="2741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0" y="7042066"/>
            <a:ext cx="18288000" cy="1442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3"/>
              </a:lnSpc>
            </a:pPr>
            <a:r>
              <a:rPr lang="en-US" sz="27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4. Configure Analytics and Alerts</a:t>
            </a:r>
          </a:p>
          <a:p>
            <a:pPr algn="ctr">
              <a:lnSpc>
                <a:spcPts val="3873"/>
              </a:lnSpc>
            </a:pPr>
            <a:r>
              <a:rPr lang="en-US" sz="27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 Set up analytics rules and alert policies.</a:t>
            </a:r>
          </a:p>
          <a:p>
            <a:pPr algn="ctr">
              <a:lnSpc>
                <a:spcPts val="3873"/>
              </a:lnSpc>
            </a:pPr>
            <a:endParaRPr lang="en-US" sz="2766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952</Words>
  <Application>Microsoft Office PowerPoint</Application>
  <PresentationFormat>Custom</PresentationFormat>
  <Paragraphs>120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Canva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paragraph text</dc:title>
  <cp:lastModifiedBy>HP</cp:lastModifiedBy>
  <cp:revision>3</cp:revision>
  <dcterms:created xsi:type="dcterms:W3CDTF">2006-08-16T00:00:00Z</dcterms:created>
  <dcterms:modified xsi:type="dcterms:W3CDTF">2024-11-16T10:16:34Z</dcterms:modified>
  <dc:identifier>DAGKH3Tys74</dc:identifier>
</cp:coreProperties>
</file>

<file path=docProps/thumbnail.jpeg>
</file>